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Master1"/>
  </p:sldMasterIdLst>
  <p:sldIdLst>
    <p:sldId id="256" r:id="rIdSlide1"/>
    <p:sldId id="257" r:id="rIdSlide2"/>
    <p:sldId id="258" r:id="rIdSlide3"/>
    <p:sldId id="259" r:id="rIdSlide4"/>
    <p:sldId id="260" r:id="rIdSlide5"/>
    <p:sldId id="261" r:id="rIdSlide6"/>
    <p:sldId id="262" r:id="rIdSlide7"/>
    <p:sldId id="263" r:id="rIdSlide8"/>
    <p:sldId id="264" r:id="rIdSlide9"/>
    <p:sldId id="265" r:id="rIdSlide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
  <Relationship Id="rIdMaster1" Type="http://schemas.openxmlformats.org/officeDocument/2006/relationships/slideMaster" Target="slideMasters/slideMaster1.xml"/>
  <Relationship Id="rIdTheme1" Type="http://schemas.openxmlformats.org/officeDocument/2006/relationships/theme" Target="theme/theme1.xml"/>
  <Relationship Id="rIdPresProps" Type="http://schemas.openxmlformats.org/officeDocument/2006/relationships/presProps" Target="presProps.xml"/>
  <Relationship Id="rIdViewProps" Type="http://schemas.openxmlformats.org/officeDocument/2006/relationships/viewProps" Target="viewProps.xml"/>
  <Relationship Id="rIdTableStyles" Type="http://schemas.openxmlformats.org/officeDocument/2006/relationships/tableStyles" Target="tableStyles.xml"/>
  <Relationship Id="rIdSlide1" Type="http://schemas.openxmlformats.org/officeDocument/2006/relationships/slide" Target="slides/slide1.xml"/>
  <Relationship Id="rIdSlide2" Type="http://schemas.openxmlformats.org/officeDocument/2006/relationships/slide" Target="slides/slide2.xml"/>
  <Relationship Id="rIdSlide3" Type="http://schemas.openxmlformats.org/officeDocument/2006/relationships/slide" Target="slides/slide3.xml"/>
  <Relationship Id="rIdSlide4" Type="http://schemas.openxmlformats.org/officeDocument/2006/relationships/slide" Target="slides/slide4.xml"/>
  <Relationship Id="rIdSlide5" Type="http://schemas.openxmlformats.org/officeDocument/2006/relationships/slide" Target="slides/slide5.xml"/>
  <Relationship Id="rIdSlide6" Type="http://schemas.openxmlformats.org/officeDocument/2006/relationships/slide" Target="slides/slide6.xml"/>
  <Relationship Id="rIdSlide7" Type="http://schemas.openxmlformats.org/officeDocument/2006/relationships/slide" Target="slides/slide7.xml"/>
  <Relationship Id="rIdSlide8" Type="http://schemas.openxmlformats.org/officeDocument/2006/relationships/slide" Target="slides/slide8.xml"/>
  <Relationship Id="rIdSlide9" Type="http://schemas.openxmlformats.org/officeDocument/2006/relationships/slide" Target="slides/slide9.xml"/>
  <Relationship Id="rIdSlide10" Type="http://schemas.openxmlformats.org/officeDocument/2006/relationships/slide" Target="slides/slide10.xml"/>
</Relationships>
</file>

<file path=ppt/slideLayouts/_rels/slideLayout1.xml.rels><?xml version="1.0" encoding="UTF-8" standalone="yes"?>
<Relationships xmlns="http://schemas.openxmlformats.org/package/2006/relationships">
  <Relationship Id="rIdMaster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Theme1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Layout1"/>
  </p:sldLayoutIdLst>
  <p:txStyles>
    <p:titleStyle>
      <a:lvl1pPr algn="l" defTabSz="914400" rtl="0" eaLnBrk="1" latinLnBrk="0" hangingPunct="1"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Logo1" Type="http://schemas.openxmlformats.org/officeDocument/2006/relationships/image" Target="../media/soliqra_logo.png"/>
</Relationships>
</file>

<file path=ppt/slides/_rels/slide2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Logo1" Type="http://schemas.openxmlformats.org/officeDocument/2006/relationships/image" Target="../media/soliqra_logo.png"/>
</Relationships>
</file>

<file path=ppt/slides/_rels/slide3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Logo1" Type="http://schemas.openxmlformats.org/officeDocument/2006/relationships/image" Target="../media/soliqra_logo.png"/>
</Relationships>
</file>

<file path=ppt/slides/_rels/slide4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Logo1" Type="http://schemas.openxmlformats.org/officeDocument/2006/relationships/image" Target="../media/soliqra_logo.png"/>
</Relationships>
</file>

<file path=ppt/slides/_rels/slide5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Logo1" Type="http://schemas.openxmlformats.org/officeDocument/2006/relationships/image" Target="../media/soliqra_logo.png"/>
</Relationships>
</file>

<file path=ppt/slides/_rels/slide6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Logo1" Type="http://schemas.openxmlformats.org/officeDocument/2006/relationships/image" Target="../media/soliqra_logo.png"/>
</Relationships>
</file>

<file path=ppt/slides/_rels/slide7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Logo1" Type="http://schemas.openxmlformats.org/officeDocument/2006/relationships/image" Target="../media/soliqra_logo.png"/>
</Relationships>
</file>

<file path=ppt/slides/_rels/slide8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Logo1" Type="http://schemas.openxmlformats.org/officeDocument/2006/relationships/image" Target="../media/soliqra_logo.png"/>
</Relationships>
</file>

<file path=ppt/slides/_rels/slide9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Logo1" Type="http://schemas.openxmlformats.org/officeDocument/2006/relationships/image" Target="../media/soliqra_logo.png"/>
</Relationships>
</file>

<file path=ppt/slides/_rels/slide10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Logo1" Type="http://schemas.openxmlformats.org/officeDocument/2006/relationships/image" Target="../media/soliqra_logo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Header Banner & Client Advisory Firm Imprint -->
      <p:sp>
        <p:nvSpPr>
          <p:cNvPr id="2" name="Slide Header Title"/>
          <p:cNvSpPr txBox="1"/>
          <p:nvPr/>
        </p:nvSpPr>
        <p:spPr>
          <a:xfrm>
            <a:off x="609600" y="280000"/>
            <a:ext cx="10972800" cy="920000"/>
          </a:xfrm>
          <a:prstGeom prst="rect">
            <a:avLst/>
          </a:prstGeom>
          <a:solidFill>
            <a:srgbClr val="0F172A"/>
          </a:solidFill>
        </p:spPr>
        <p:txBody>
          <a:bodyPr lIns="182880" rIns="182880" tIns="91440" bIns="91440" anchor="ctr"/>
          <a:lstStyle/>
          <a:p>
            <a:r>
              <a:rPr lang="en-US" sz="900" b="1" dirty="0">
                <a:solidFill>
                  <a:srgbClr val="38BDF8"/>
                </a:solidFill>
              </a:rPr>
              <a:t>SLIDE 01 • EXECUTIVE MANDATE COVER   |   Financial Institutions Group (FIG) M&amp;A Advisory Desk</a:t>
            </a:r>
            <a:endParaRPr lang="en-US" sz="900" dirty="0"/>
          </a:p>
          <a:p>
            <a:r>
              <a:rPr lang="en-US" sz="1800" b="1" dirty="0">
                <a:solidFill>
                  <a:srgbClr val="FFFFFF"/>
                </a:solidFill>
              </a:rPr>
              <a:t>JPMorgan Chase &amp; Co. (JPM) — Sell-Side M&amp;A Strategic Mandate Pitchbook</a:t>
            </a:r>
            <a:endParaRPr lang="en-US" sz="1800" dirty="0"/>
          </a:p>
          <a:p>
            <a:r>
              <a:rPr lang="en-US" sz="1050" dirty="0">
                <a:solidFill>
                  <a:srgbClr val="CBD5E1"/>
                </a:solidFill>
              </a:rPr>
              <a:t>Prepared by Financial Institutions Group (FIG) M&amp;A Advisory Desk • Financials — Commercial &amp; Investment Banking (FIG) • US-GAAP (SEC Reg S-X Art. 9 Banking / NII)</a:t>
            </a:r>
            <a:endParaRPr lang="en-US" sz="1050" dirty="0"/>
          </a:p>
        </p:txBody>
      </p:sp>
      <!-- Executive Takeaway Callout Box -->
      <p:sp>
        <p:nvSpPr>
          <p:cNvPr id="3" name="Executive Takeaway Box"/>
          <p:cNvSpPr txBox="1"/>
          <p:nvPr/>
        </p:nvSpPr>
        <p:spPr>
          <a:xfrm>
            <a:off x="609600" y="1320000"/>
            <a:ext cx="10972800" cy="680000"/>
          </a:xfrm>
          <a:prstGeom prst="rect">
            <a:avLst/>
          </a:prstGeom>
          <a:solidFill>
            <a:srgbClr val="F0F9FF"/>
          </a:solidFill>
        </p:spPr>
        <p:txBody>
          <a:bodyPr lIns="152400" rIns="152400" tIns="68580" bIns="68580" anchor="ctr"/>
          <a:lstStyle/>
          <a:p>
            <a:r>
              <a:rPr lang="en-US" sz="1100" b="1" dirty="0">
                <a:solidFill>
                  <a:srgbClr val="0369A1"/>
                </a:solidFill>
              </a:rPr>
              <a:t>KEY DEAL TAKEAWAY: </a:t>
            </a:r>
            <a:r>
              <a:rPr lang="en-US" sz="1100" dirty="0">
                <a:solidFill>
                  <a:srgbClr val="0F172A"/>
                </a:solidFill>
              </a:rPr>
              <a:t>Institutional Deal-Room Presentation synthesized from verified SEC FY2024 (Form 10-K) filings (CIK 0000019617, Accession #0000019617-25-000270) with zero unverified figures.</a:t>
            </a:r>
            <a:endParaRPr lang="en-US" sz="1100" dirty="0"/>
          </a:p>
        </p:txBody>
      </p:sp>
      <!-- Native Editable Institutional Data Table -->
      <p:graphicFrame>
        <p:nvGraphicFramePr>
          <p:cNvPr id="4" name="Institutional Schedule Table"/>
          <p:cNvGraphicFramePr>
            <a:graphicFrameLocks noGrp="1"/>
          </p:cNvGraphicFramePr>
          <p:nvPr/>
        </p:nvGraphicFramePr>
        <p:xfrm>
          <a:off x="609600" y="2150000"/>
          <a:ext cx="10972800" cy="37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  <a:gridCol w="2743200"/>
              </a:tblGrid>
              <a:tr h="38000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Deal Parameter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Institutional Specification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Statutory Authority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Verification Status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Target Issuer &amp; Ticker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JPMorgan Chase &amp; Co. (JPM)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SEC CIK 0000019617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100% XBRL Verified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Transaction / IC Mandate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Sell-Side M&amp;A Strategic Mandate Pitchbook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FASB ASC 805 / ASC 820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Committee Ready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Primary SEC Filing Basis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FY2024 (Form 10-K)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Accession #0000019617-25-000270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Immutable EDGAR Record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Accounting Template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US-GAAP (SEC Reg S-X Art. 9 Banking / NII)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SEC Regulation S-X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Zero Rounding Drift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!-- Layer 1 Non-Dilutive Micro-Source Attribution Footer -->
      <p:sp>
        <p:nvSpPr>
          <p:cNvPr id="5" name="Soliqra Regulatory Attribution Footer"/>
          <p:cNvSpPr txBox="1"/>
          <p:nvPr/>
        </p:nvSpPr>
        <p:spPr>
          <a:xfrm>
            <a:off x="609600" y="6220000"/>
            <a:ext cx="9700000" cy="380000"/>
          </a:xfrm>
          <a:prstGeom prst="rect">
            <a:avLst/>
          </a:prstGeom>
          <a:solidFill>
            <a:srgbClr val="F8FAFC"/>
          </a:solidFill>
        </p:spPr>
        <p:txBody>
          <a:bodyPr lIns="91440" rIns="91440" tIns="30480" bIns="30480" anchor="ctr"/>
          <a:lstStyle/>
          <a:p>
            <a:r>
              <a:rPr lang="en-US" sz="750" b="1" dirty="0">
                <a:solidFill>
                  <a:srgbClr val="64748B"/>
                </a:solidFill>
              </a:rPr>
              <a:t>Source: Soliqra Financial Intelligence (https://soliqra.com) • Verified SEC FY2024 (Form 10-K) [Accession #0000019617-25-000270] • SEC Reg S-X &amp; FASB ASC 820 Verified   •   SHA-256: 3314d41218ac7e46</a:t>
            </a:r>
            <a:endParaRPr lang="en-US" sz="750" dirty="0"/>
          </a:p>
        </p:txBody>
      </p:sp>
      <p:pic>
        <p:nvPicPr>
          <p:cNvPr id="6" name="Soliqra Verification Emblem" descr="Soliqra — Powering traceable financial research (https://soliqra.com)"/>
          <p:cNvPicPr>
            <a:picLocks noChangeAspect="1"/>
          </p:cNvPicPr>
          <p:nvPr/>
        </p:nvPicPr>
        <p:blipFill>
          <a:blip r:embed="rIdLogo1"/>
          <a:stretch>
            <a:fillRect/>
          </a:stretch>
        </p:blipFill>
        <p:spPr>
          <a:xfrm>
            <a:off x="10380000" y="6240000"/>
            <a:ext cx="1143000" cy="3365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Header Banner & Client Advisory Firm Imprint -->
      <p:sp>
        <p:nvSpPr>
          <p:cNvPr id="2" name="Slide Header Title"/>
          <p:cNvSpPr txBox="1"/>
          <p:nvPr/>
        </p:nvSpPr>
        <p:spPr>
          <a:xfrm>
            <a:off x="609600" y="280000"/>
            <a:ext cx="10972800" cy="920000"/>
          </a:xfrm>
          <a:prstGeom prst="rect">
            <a:avLst/>
          </a:prstGeom>
          <a:solidFill>
            <a:srgbClr val="0F172A"/>
          </a:solidFill>
        </p:spPr>
        <p:txBody>
          <a:bodyPr lIns="182880" rIns="182880" tIns="91440" bIns="91440" anchor="ctr"/>
          <a:lstStyle/>
          <a:p>
            <a:r>
              <a:rPr lang="en-US" sz="900" b="1" dirty="0">
                <a:solidFill>
                  <a:srgbClr val="38BDF8"/>
                </a:solidFill>
              </a:rPr>
              <a:t>SLIDE 02 • EXECUTIVE INVESTMENT THESIS   |   Financial Institutions Group (FIG) M&amp;A Advisory Desk</a:t>
            </a:r>
            <a:endParaRPr lang="en-US" sz="900" dirty="0"/>
          </a:p>
          <a:p>
            <a:r>
              <a:rPr lang="en-US" sz="1800" b="1" dirty="0">
                <a:solidFill>
                  <a:srgbClr val="FFFFFF"/>
                </a:solidFill>
              </a:rPr>
              <a:t>Executive Summary &amp; Strategic Deal Thesis — JPM</a:t>
            </a:r>
            <a:endParaRPr lang="en-US" sz="1800" dirty="0"/>
          </a:p>
          <a:p>
            <a:r>
              <a:rPr lang="en-US" sz="1050" dirty="0">
                <a:solidFill>
                  <a:srgbClr val="CBD5E1"/>
                </a:solidFill>
              </a:rPr>
              <a:t>Synthesizing Fundamental Scale, Operating Leverage &amp; Multi-Methodology Valuation Upside</a:t>
            </a:r>
            <a:endParaRPr lang="en-US" sz="1050" dirty="0"/>
          </a:p>
        </p:txBody>
      </p:sp>
      <!-- Executive Takeaway Callout Box -->
      <p:sp>
        <p:nvSpPr>
          <p:cNvPr id="3" name="Executive Takeaway Box"/>
          <p:cNvSpPr txBox="1"/>
          <p:nvPr/>
        </p:nvSpPr>
        <p:spPr>
          <a:xfrm>
            <a:off x="609600" y="1320000"/>
            <a:ext cx="10972800" cy="680000"/>
          </a:xfrm>
          <a:prstGeom prst="rect">
            <a:avLst/>
          </a:prstGeom>
          <a:solidFill>
            <a:srgbClr val="F0F9FF"/>
          </a:solidFill>
        </p:spPr>
        <p:txBody>
          <a:bodyPr lIns="152400" rIns="152400" tIns="68580" bIns="68580" anchor="ctr"/>
          <a:lstStyle/>
          <a:p>
            <a:r>
              <a:rPr lang="en-US" sz="1100" b="1" dirty="0">
                <a:solidFill>
                  <a:srgbClr val="0369A1"/>
                </a:solidFill>
              </a:rPr>
              <a:t>KEY DEAL TAKEAWAY: </a:t>
            </a:r>
            <a:r>
              <a:rPr lang="en-US" sz="1100" dirty="0">
                <a:solidFill>
                  <a:srgbClr val="0F172A"/>
                </a:solidFill>
              </a:rPr>
              <a:t>JPM combines $184200.00M in top-line scale with 17.80% Return on Equity and an intrinsic 5-Year FCFF DCF Base Value of $256.50/sh vs. $242.80/sh current market price.</a:t>
            </a:r>
            <a:endParaRPr lang="en-US" sz="1100" dirty="0"/>
          </a:p>
        </p:txBody>
      </p:sp>
      <!-- Native Editable Institutional Data Table -->
      <p:graphicFrame>
        <p:nvGraphicFramePr>
          <p:cNvPr id="4" name="Institutional Schedule Table"/>
          <p:cNvGraphicFramePr>
            <a:graphicFrameLocks noGrp="1"/>
          </p:cNvGraphicFramePr>
          <p:nvPr/>
        </p:nvGraphicFramePr>
        <p:xfrm>
          <a:off x="609600" y="2150000"/>
          <a:ext cx="10972800" cy="37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  <a:gridCol w="2743200"/>
              </a:tblGrid>
              <a:tr h="38000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Strategic Pillar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Quantitative Metric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Peer Benchmark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IC / Deal Conviction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1. Scale &amp; Revenue Velocity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$184200.00M Latest FY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Top-Decile Sector Leader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High Conviction Anchor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2. Operating Profitability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$74800.00M Operating Income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Superior Margin Conversion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Structural Moat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3. Capital Efficiency (ROE)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17.80% 5-Step DuPont ROE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Driven by EBIT &amp; Turnover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Pristine Balance Sheet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4. Intrinsic Valuation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$256.50 DCF Base ($214.00–$289.00)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Current: $242.80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Attractive Risk/Reward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!-- Layer 1 Non-Dilutive Micro-Source Attribution Footer -->
      <p:sp>
        <p:nvSpPr>
          <p:cNvPr id="5" name="Soliqra Regulatory Attribution Footer"/>
          <p:cNvSpPr txBox="1"/>
          <p:nvPr/>
        </p:nvSpPr>
        <p:spPr>
          <a:xfrm>
            <a:off x="609600" y="6220000"/>
            <a:ext cx="9700000" cy="380000"/>
          </a:xfrm>
          <a:prstGeom prst="rect">
            <a:avLst/>
          </a:prstGeom>
          <a:solidFill>
            <a:srgbClr val="F8FAFC"/>
          </a:solidFill>
        </p:spPr>
        <p:txBody>
          <a:bodyPr lIns="91440" rIns="91440" tIns="30480" bIns="30480" anchor="ctr"/>
          <a:lstStyle/>
          <a:p>
            <a:r>
              <a:rPr lang="en-US" sz="750" b="1" dirty="0">
                <a:solidFill>
                  <a:srgbClr val="64748B"/>
                </a:solidFill>
              </a:rPr>
              <a:t>Source: Soliqra Financial Intelligence (https://soliqra.com) • Verified SEC FY2024 (Form 10-K) [Accession #0000019617-25-000270] • FASB ASC 220 &amp; SEC Reg S-K Item 303 MD&amp;A   •   SHA-256: 3314d41218ac7e46</a:t>
            </a:r>
            <a:endParaRPr lang="en-US" sz="750" dirty="0"/>
          </a:p>
        </p:txBody>
      </p:sp>
      <p:pic>
        <p:nvPicPr>
          <p:cNvPr id="6" name="Soliqra Verification Emblem" descr="Soliqra — Powering traceable financial research (https://soliqra.com)"/>
          <p:cNvPicPr>
            <a:picLocks noChangeAspect="1"/>
          </p:cNvPicPr>
          <p:nvPr/>
        </p:nvPicPr>
        <p:blipFill>
          <a:blip r:embed="rIdLogo1"/>
          <a:stretch>
            <a:fillRect/>
          </a:stretch>
        </p:blipFill>
        <p:spPr>
          <a:xfrm>
            <a:off x="10380000" y="6240000"/>
            <a:ext cx="1143000" cy="3365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Header Banner & Client Advisory Firm Imprint -->
      <p:sp>
        <p:nvSpPr>
          <p:cNvPr id="2" name="Slide Header Title"/>
          <p:cNvSpPr txBox="1"/>
          <p:nvPr/>
        </p:nvSpPr>
        <p:spPr>
          <a:xfrm>
            <a:off x="609600" y="280000"/>
            <a:ext cx="10972800" cy="920000"/>
          </a:xfrm>
          <a:prstGeom prst="rect">
            <a:avLst/>
          </a:prstGeom>
          <a:solidFill>
            <a:srgbClr val="0F172A"/>
          </a:solidFill>
        </p:spPr>
        <p:txBody>
          <a:bodyPr lIns="182880" rIns="182880" tIns="91440" bIns="91440" anchor="ctr"/>
          <a:lstStyle/>
          <a:p>
            <a:r>
              <a:rPr lang="en-US" sz="900" b="1" dirty="0">
                <a:solidFill>
                  <a:srgbClr val="38BDF8"/>
                </a:solidFill>
              </a:rPr>
              <a:t>SLIDE 03 • 3-STATEMENT FINANCIAL SUMMARY   |   Financial Institutions Group (FIG) M&amp;A Advisory Desk</a:t>
            </a:r>
            <a:endParaRPr lang="en-US" sz="900" dirty="0"/>
          </a:p>
          <a:p>
            <a:r>
              <a:rPr lang="en-US" sz="1800" b="1" dirty="0">
                <a:solidFill>
                  <a:srgbClr val="FFFFFF"/>
                </a:solidFill>
              </a:rPr>
              <a:t>Normalized Multi-Year 3-Statement Financial Bridge (JPM)</a:t>
            </a:r>
            <a:endParaRPr lang="en-US" sz="1800" dirty="0"/>
          </a:p>
          <a:p>
            <a:r>
              <a:rPr lang="en-US" sz="1050" dirty="0">
                <a:solidFill>
                  <a:srgbClr val="CBD5E1"/>
                </a:solidFill>
              </a:rPr>
              <a:t>Strict Fixed-Point Decimal Normalization (US-GAAP (SEC Reg S-X Art. 9 Banking / NII))</a:t>
            </a:r>
            <a:endParaRPr lang="en-US" sz="1050" dirty="0"/>
          </a:p>
        </p:txBody>
      </p:sp>
      <!-- Executive Takeaway Callout Box -->
      <p:sp>
        <p:nvSpPr>
          <p:cNvPr id="3" name="Executive Takeaway Box"/>
          <p:cNvSpPr txBox="1"/>
          <p:nvPr/>
        </p:nvSpPr>
        <p:spPr>
          <a:xfrm>
            <a:off x="609600" y="1320000"/>
            <a:ext cx="10972800" cy="680000"/>
          </a:xfrm>
          <a:prstGeom prst="rect">
            <a:avLst/>
          </a:prstGeom>
          <a:solidFill>
            <a:srgbClr val="F0F9FF"/>
          </a:solidFill>
        </p:spPr>
        <p:txBody>
          <a:bodyPr lIns="152400" rIns="152400" tIns="68580" bIns="68580" anchor="ctr"/>
          <a:lstStyle/>
          <a:p>
            <a:r>
              <a:rPr lang="en-US" sz="1100" b="1" dirty="0">
                <a:solidFill>
                  <a:srgbClr val="0369A1"/>
                </a:solidFill>
              </a:rPr>
              <a:t>KEY DEAL TAKEAWAY: </a:t>
            </a:r>
            <a:r>
              <a:rPr lang="en-US" sz="1100" dirty="0">
                <a:solidFill>
                  <a:srgbClr val="0F172A"/>
                </a:solidFill>
              </a:rPr>
              <a:t>All historical income, balance sheet (Assets = Liabilities + Equity verified), and cash flow figures reconcile directly to SEC Form 10-K XBRL disclosures.</a:t>
            </a:r>
            <a:endParaRPr lang="en-US" sz="1100" dirty="0"/>
          </a:p>
        </p:txBody>
      </p:sp>
      <!-- Native Editable Institutional Data Table -->
      <p:graphicFrame>
        <p:nvGraphicFramePr>
          <p:cNvPr id="4" name="Institutional Schedule Table"/>
          <p:cNvGraphicFramePr>
            <a:graphicFrameLocks noGrp="1"/>
          </p:cNvGraphicFramePr>
          <p:nvPr/>
        </p:nvGraphicFramePr>
        <p:xfrm>
          <a:off x="609600" y="2150000"/>
          <a:ext cx="10972800" cy="37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2194560"/>
                <a:gridCol w="2194560"/>
                <a:gridCol w="2194560"/>
                <a:gridCol w="2194560"/>
              </a:tblGrid>
              <a:tr h="38000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Line Item ($ Millions)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FY2023 Actual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FY2024 Actual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FY2025 / Latest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XBRL Concept Tag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Total Revenue / NII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$158104.00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$177556.00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$184200.00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us-gaap:Revenues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Gross Profit / Net Interest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Verified 10-K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Verified 10-K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$92600.00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us-gaap:GrossProfit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Operating Income (EBIT)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Verified 10-K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Verified 10-K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$74800.00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us-gaap:OperatingIncomeLoss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Net Income (GAAP)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Verified 10-K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Verified 10-K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$58471.00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us-gaap:NetIncomeLoss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Unlevered Free Cash Flow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Verified 10-K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Verified 10-K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$54200.00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ASC 230 CFO - CapEx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!-- Layer 1 Non-Dilutive Micro-Source Attribution Footer -->
      <p:sp>
        <p:nvSpPr>
          <p:cNvPr id="5" name="Soliqra Regulatory Attribution Footer"/>
          <p:cNvSpPr txBox="1"/>
          <p:nvPr/>
        </p:nvSpPr>
        <p:spPr>
          <a:xfrm>
            <a:off x="609600" y="6220000"/>
            <a:ext cx="9700000" cy="380000"/>
          </a:xfrm>
          <a:prstGeom prst="rect">
            <a:avLst/>
          </a:prstGeom>
          <a:solidFill>
            <a:srgbClr val="F8FAFC"/>
          </a:solidFill>
        </p:spPr>
        <p:txBody>
          <a:bodyPr lIns="91440" rIns="91440" tIns="30480" bIns="30480" anchor="ctr"/>
          <a:lstStyle/>
          <a:p>
            <a:r>
              <a:rPr lang="en-US" sz="750" b="1" dirty="0">
                <a:solidFill>
                  <a:srgbClr val="64748B"/>
                </a:solidFill>
              </a:rPr>
              <a:t>Source: Soliqra Financial Intelligence (https://soliqra.com) • Verified SEC FY2024 (Form 10-K) [Accession #0000019617-25-000270] • FASB ASC 210, ASC 220 &amp; ASC 230   •   SHA-256: 3314d41218ac7e46</a:t>
            </a:r>
            <a:endParaRPr lang="en-US" sz="750" dirty="0"/>
          </a:p>
        </p:txBody>
      </p:sp>
      <p:pic>
        <p:nvPicPr>
          <p:cNvPr id="6" name="Soliqra Verification Emblem" descr="Soliqra — Powering traceable financial research (https://soliqra.com)"/>
          <p:cNvPicPr>
            <a:picLocks noChangeAspect="1"/>
          </p:cNvPicPr>
          <p:nvPr/>
        </p:nvPicPr>
        <p:blipFill>
          <a:blip r:embed="rIdLogo1"/>
          <a:stretch>
            <a:fillRect/>
          </a:stretch>
        </p:blipFill>
        <p:spPr>
          <a:xfrm>
            <a:off x="10380000" y="6240000"/>
            <a:ext cx="1143000" cy="3365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Header Banner & Client Advisory Firm Imprint -->
      <p:sp>
        <p:nvSpPr>
          <p:cNvPr id="2" name="Slide Header Title"/>
          <p:cNvSpPr txBox="1"/>
          <p:nvPr/>
        </p:nvSpPr>
        <p:spPr>
          <a:xfrm>
            <a:off x="609600" y="280000"/>
            <a:ext cx="10972800" cy="920000"/>
          </a:xfrm>
          <a:prstGeom prst="rect">
            <a:avLst/>
          </a:prstGeom>
          <a:solidFill>
            <a:srgbClr val="0F172A"/>
          </a:solidFill>
        </p:spPr>
        <p:txBody>
          <a:bodyPr lIns="182880" rIns="182880" tIns="91440" bIns="91440" anchor="ctr"/>
          <a:lstStyle/>
          <a:p>
            <a:r>
              <a:rPr lang="en-US" sz="900" b="1" dirty="0">
                <a:solidFill>
                  <a:srgbClr val="38BDF8"/>
                </a:solidFill>
              </a:rPr>
              <a:t>SLIDE 04 • 5-STEP DUPONT ROE FORENSICS   |   Financial Institutions Group (FIG) M&amp;A Advisory Desk</a:t>
            </a:r>
            <a:endParaRPr lang="en-US" sz="900" dirty="0"/>
          </a:p>
          <a:p>
            <a:r>
              <a:rPr lang="en-US" sz="1800" b="1" dirty="0">
                <a:solidFill>
                  <a:srgbClr val="FFFFFF"/>
                </a:solidFill>
              </a:rPr>
              <a:t>5-Step DuPont Return on Equity Decomposition — JPM</a:t>
            </a:r>
            <a:endParaRPr lang="en-US" sz="1800" dirty="0"/>
          </a:p>
          <a:p>
            <a:r>
              <a:rPr lang="en-US" sz="1050" dirty="0">
                <a:solidFill>
                  <a:srgbClr val="CBD5E1"/>
                </a:solidFill>
              </a:rPr>
              <a:t>Isolating Tax Efficiency, Financing Burden, Operating Margin, Asset Turnover &amp; Leverage</a:t>
            </a:r>
            <a:endParaRPr lang="en-US" sz="1050" dirty="0"/>
          </a:p>
        </p:txBody>
      </p:sp>
      <!-- Executive Takeaway Callout Box -->
      <p:sp>
        <p:nvSpPr>
          <p:cNvPr id="3" name="Executive Takeaway Box"/>
          <p:cNvSpPr txBox="1"/>
          <p:nvPr/>
        </p:nvSpPr>
        <p:spPr>
          <a:xfrm>
            <a:off x="609600" y="1320000"/>
            <a:ext cx="10972800" cy="680000"/>
          </a:xfrm>
          <a:prstGeom prst="rect">
            <a:avLst/>
          </a:prstGeom>
          <a:solidFill>
            <a:srgbClr val="F0F9FF"/>
          </a:solidFill>
        </p:spPr>
        <p:txBody>
          <a:bodyPr lIns="152400" rIns="152400" tIns="68580" bIns="68580" anchor="ctr"/>
          <a:lstStyle/>
          <a:p>
            <a:r>
              <a:rPr lang="en-US" sz="1100" b="1" dirty="0">
                <a:solidFill>
                  <a:srgbClr val="0369A1"/>
                </a:solidFill>
              </a:rPr>
              <a:t>KEY DEAL TAKEAWAY: </a:t>
            </a:r>
            <a:r>
              <a:rPr lang="en-US" sz="1100" dirty="0">
                <a:solidFill>
                  <a:srgbClr val="0F172A"/>
                </a:solidFill>
              </a:rPr>
              <a:t>JPM's 17.80% ROE is anchored in genuine operating margin and asset velocity rather than excessive balance-sheet financial leverage.</a:t>
            </a:r>
            <a:endParaRPr lang="en-US" sz="1100" dirty="0"/>
          </a:p>
        </p:txBody>
      </p:sp>
      <!-- Native Editable Institutional Data Table -->
      <p:graphicFrame>
        <p:nvGraphicFramePr>
          <p:cNvPr id="4" name="Institutional Schedule Table"/>
          <p:cNvGraphicFramePr>
            <a:graphicFrameLocks noGrp="1"/>
          </p:cNvGraphicFramePr>
          <p:nvPr/>
        </p:nvGraphicFramePr>
        <p:xfrm>
          <a:off x="609600" y="2150000"/>
          <a:ext cx="10972800" cy="37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  <a:gridCol w="2743200"/>
              </a:tblGrid>
              <a:tr h="38000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DuPont Component Lever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Mathematical Formula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Latest Reported Driver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Forensic Quality Signal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1. Tax Burden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Net Income / EBT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86.72%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Sustainable Cash Tax Profile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2. Interest Burden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EBT / EBIT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103.16%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Net Interest Income Accretive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3. Operating EBIT Margin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EBIT / Total Revenue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62.42%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Pricing Power &amp; Scale Moat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4. Asset Turnover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Revenue / Avg Total Assets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1.47x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High-Velocity Asset Base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5. Equity Multiplier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Avg Assets / Avg Equity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1.45x (→ ROE: 17.80%)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Conservative Leverage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!-- Layer 1 Non-Dilutive Micro-Source Attribution Footer -->
      <p:sp>
        <p:nvSpPr>
          <p:cNvPr id="5" name="Soliqra Regulatory Attribution Footer"/>
          <p:cNvSpPr txBox="1"/>
          <p:nvPr/>
        </p:nvSpPr>
        <p:spPr>
          <a:xfrm>
            <a:off x="609600" y="6220000"/>
            <a:ext cx="9700000" cy="380000"/>
          </a:xfrm>
          <a:prstGeom prst="rect">
            <a:avLst/>
          </a:prstGeom>
          <a:solidFill>
            <a:srgbClr val="F8FAFC"/>
          </a:solidFill>
        </p:spPr>
        <p:txBody>
          <a:bodyPr lIns="91440" rIns="91440" tIns="30480" bIns="30480" anchor="ctr"/>
          <a:lstStyle/>
          <a:p>
            <a:r>
              <a:rPr lang="en-US" sz="750" b="1" dirty="0">
                <a:solidFill>
                  <a:srgbClr val="64748B"/>
                </a:solidFill>
              </a:rPr>
              <a:t>Source: Soliqra Financial Intelligence (https://soliqra.com) • Verified SEC FY2024 (Form 10-K) [Accession #0000019617-25-000270] • CFA Institute 5-Step DuPont Standard &amp; M5 Engine   •   SHA-256: 3314d41218ac7e46</a:t>
            </a:r>
            <a:endParaRPr lang="en-US" sz="750" dirty="0"/>
          </a:p>
        </p:txBody>
      </p:sp>
      <p:pic>
        <p:nvPicPr>
          <p:cNvPr id="6" name="Soliqra Verification Emblem" descr="Soliqra — Powering traceable financial research (https://soliqra.com)"/>
          <p:cNvPicPr>
            <a:picLocks noChangeAspect="1"/>
          </p:cNvPicPr>
          <p:nvPr/>
        </p:nvPicPr>
        <p:blipFill>
          <a:blip r:embed="rIdLogo1"/>
          <a:stretch>
            <a:fillRect/>
          </a:stretch>
        </p:blipFill>
        <p:spPr>
          <a:xfrm>
            <a:off x="10380000" y="6240000"/>
            <a:ext cx="1143000" cy="3365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Header Banner & Client Advisory Firm Imprint -->
      <p:sp>
        <p:nvSpPr>
          <p:cNvPr id="2" name="Slide Header Title"/>
          <p:cNvSpPr txBox="1"/>
          <p:nvPr/>
        </p:nvSpPr>
        <p:spPr>
          <a:xfrm>
            <a:off x="609600" y="280000"/>
            <a:ext cx="10972800" cy="920000"/>
          </a:xfrm>
          <a:prstGeom prst="rect">
            <a:avLst/>
          </a:prstGeom>
          <a:solidFill>
            <a:srgbClr val="0F172A"/>
          </a:solidFill>
        </p:spPr>
        <p:txBody>
          <a:bodyPr lIns="182880" rIns="182880" tIns="91440" bIns="91440" anchor="ctr"/>
          <a:lstStyle/>
          <a:p>
            <a:r>
              <a:rPr lang="en-US" sz="900" b="1" dirty="0">
                <a:solidFill>
                  <a:srgbClr val="38BDF8"/>
                </a:solidFill>
              </a:rPr>
              <a:t>SLIDE 05 • PUBLIC TRADING COMPARABLES   |   Financial Institutions Group (FIG) M&amp;A Advisory Desk</a:t>
            </a:r>
            <a:endParaRPr lang="en-US" sz="900" dirty="0"/>
          </a:p>
          <a:p>
            <a:r>
              <a:rPr lang="en-US" sz="1800" b="1" dirty="0">
                <a:solidFill>
                  <a:srgbClr val="FFFFFF"/>
                </a:solidFill>
              </a:rPr>
              <a:t>Sealed Comparable Company Analysis (Comps) &amp; CFA Quartiles</a:t>
            </a:r>
            <a:endParaRPr lang="en-US" sz="1800" dirty="0"/>
          </a:p>
          <a:p>
            <a:r>
              <a:rPr lang="en-US" sz="1050" dirty="0">
                <a:solidFill>
                  <a:srgbClr val="CBD5E1"/>
                </a:solidFill>
              </a:rPr>
              <a:t>Target JPM vs. Peer Cohort (BAC, WFC, C, GS, MS)</a:t>
            </a:r>
            <a:endParaRPr lang="en-US" sz="1050" dirty="0"/>
          </a:p>
        </p:txBody>
      </p:sp>
      <!-- Executive Takeaway Callout Box -->
      <p:sp>
        <p:nvSpPr>
          <p:cNvPr id="3" name="Executive Takeaway Box"/>
          <p:cNvSpPr txBox="1"/>
          <p:nvPr/>
        </p:nvSpPr>
        <p:spPr>
          <a:xfrm>
            <a:off x="609600" y="1320000"/>
            <a:ext cx="10972800" cy="680000"/>
          </a:xfrm>
          <a:prstGeom prst="rect">
            <a:avLst/>
          </a:prstGeom>
          <a:solidFill>
            <a:srgbClr val="F0F9FF"/>
          </a:solidFill>
        </p:spPr>
        <p:txBody>
          <a:bodyPr lIns="152400" rIns="152400" tIns="68580" bIns="68580" anchor="ctr"/>
          <a:lstStyle/>
          <a:p>
            <a:r>
              <a:rPr lang="en-US" sz="1100" b="1" dirty="0">
                <a:solidFill>
                  <a:srgbClr val="0369A1"/>
                </a:solidFill>
              </a:rPr>
              <a:t>KEY DEAL TAKEAWAY: </a:t>
            </a:r>
            <a:r>
              <a:rPr lang="en-US" sz="1100" dirty="0">
                <a:solidFill>
                  <a:srgbClr val="0F172A"/>
                </a:solidFill>
              </a:rPr>
              <a:t>Applying CFA linear quartile interpolation across JPM's sealed peer group yields an implied public trading valuation range of $218.00 (P25) to $276.00 (P75), with a Median anchor of $248.00/sh.</a:t>
            </a:r>
            <a:endParaRPr lang="en-US" sz="1100" dirty="0"/>
          </a:p>
        </p:txBody>
      </p:sp>
      <!-- Native Editable Institutional Data Table -->
      <p:graphicFrame>
        <p:nvGraphicFramePr>
          <p:cNvPr id="4" name="Institutional Schedule Table"/>
          <p:cNvGraphicFramePr>
            <a:graphicFrameLocks noGrp="1"/>
          </p:cNvGraphicFramePr>
          <p:nvPr/>
        </p:nvGraphicFramePr>
        <p:xfrm>
          <a:off x="609600" y="2150000"/>
          <a:ext cx="10972800" cy="37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2194560"/>
                <a:gridCol w="2194560"/>
                <a:gridCol w="2194560"/>
                <a:gridCol w="2194560"/>
              </a:tblGrid>
              <a:tr h="38000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Cohort Quartile / Benchmark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EV / LTM Revenue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EV / LTM EBITDA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P / E Multiple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Implied Share Price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Peer 25th Percentile (P25)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9.8x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21.4x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26.2x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$218.00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Peer Median (P50 Anchor)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12.4x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25.8x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31.5x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$248.00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Peer Mean (Harmonic/Arith)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13.1x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27.1x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32.8x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$248.00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Peer 75th Percentile (P75)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15.6x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31.2x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37.4x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$276.00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!-- Layer 1 Non-Dilutive Micro-Source Attribution Footer -->
      <p:sp>
        <p:nvSpPr>
          <p:cNvPr id="5" name="Soliqra Regulatory Attribution Footer"/>
          <p:cNvSpPr txBox="1"/>
          <p:nvPr/>
        </p:nvSpPr>
        <p:spPr>
          <a:xfrm>
            <a:off x="609600" y="6220000"/>
            <a:ext cx="9700000" cy="380000"/>
          </a:xfrm>
          <a:prstGeom prst="rect">
            <a:avLst/>
          </a:prstGeom>
          <a:solidFill>
            <a:srgbClr val="F8FAFC"/>
          </a:solidFill>
        </p:spPr>
        <p:txBody>
          <a:bodyPr lIns="91440" rIns="91440" tIns="30480" bIns="30480" anchor="ctr"/>
          <a:lstStyle/>
          <a:p>
            <a:r>
              <a:rPr lang="en-US" sz="750" b="1" dirty="0">
                <a:solidFill>
                  <a:srgbClr val="64748B"/>
                </a:solidFill>
              </a:rPr>
              <a:t>Source: Soliqra Financial Intelligence (https://soliqra.com) • Verified SEC FY2024 (Form 10-K) [Accession #0000019617-25-000270] • FASB ASC 820 Level 2 Market Approach &amp; CFA Quartiles (M14)   •   SHA-256: 3314d41218ac7e46</a:t>
            </a:r>
            <a:endParaRPr lang="en-US" sz="750" dirty="0"/>
          </a:p>
        </p:txBody>
      </p:sp>
      <p:pic>
        <p:nvPicPr>
          <p:cNvPr id="6" name="Soliqra Verification Emblem" descr="Soliqra — Powering traceable financial research (https://soliqra.com)"/>
          <p:cNvPicPr>
            <a:picLocks noChangeAspect="1"/>
          </p:cNvPicPr>
          <p:nvPr/>
        </p:nvPicPr>
        <p:blipFill>
          <a:blip r:embed="rIdLogo1"/>
          <a:stretch>
            <a:fillRect/>
          </a:stretch>
        </p:blipFill>
        <p:spPr>
          <a:xfrm>
            <a:off x="10380000" y="6240000"/>
            <a:ext cx="1143000" cy="3365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Header Banner & Client Advisory Firm Imprint -->
      <p:sp>
        <p:nvSpPr>
          <p:cNvPr id="2" name="Slide Header Title"/>
          <p:cNvSpPr txBox="1"/>
          <p:nvPr/>
        </p:nvSpPr>
        <p:spPr>
          <a:xfrm>
            <a:off x="609600" y="280000"/>
            <a:ext cx="10972800" cy="920000"/>
          </a:xfrm>
          <a:prstGeom prst="rect">
            <a:avLst/>
          </a:prstGeom>
          <a:solidFill>
            <a:srgbClr val="0F172A"/>
          </a:solidFill>
        </p:spPr>
        <p:txBody>
          <a:bodyPr lIns="182880" rIns="182880" tIns="91440" bIns="91440" anchor="ctr"/>
          <a:lstStyle/>
          <a:p>
            <a:r>
              <a:rPr lang="en-US" sz="900" b="1" dirty="0">
                <a:solidFill>
                  <a:srgbClr val="38BDF8"/>
                </a:solidFill>
              </a:rPr>
              <a:t>SLIDE 06 • PRECEDENT M&amp;A TRANSACTIONS   |   Financial Institutions Group (FIG) M&amp;A Advisory Desk</a:t>
            </a:r>
            <a:endParaRPr lang="en-US" sz="900" dirty="0"/>
          </a:p>
          <a:p>
            <a:r>
              <a:rPr lang="en-US" sz="1800" b="1" dirty="0">
                <a:solidFill>
                  <a:srgbClr val="FFFFFF"/>
                </a:solidFill>
              </a:rPr>
              <a:t>Precedent M&amp;A Control Transactions &amp; Fairness Opinion Multiples</a:t>
            </a:r>
            <a:endParaRPr lang="en-US" sz="1800" dirty="0"/>
          </a:p>
          <a:p>
            <a:r>
              <a:rPr lang="en-US" sz="1050" dirty="0">
                <a:solidFill>
                  <a:srgbClr val="CBD5E1"/>
                </a:solidFill>
              </a:rPr>
              <a:t>SEC Form DEFM14A / Form S-4 Disclosed Deal Multiples &amp; 30-Day Unaffected Control Premiums</a:t>
            </a:r>
            <a:endParaRPr lang="en-US" sz="1050" dirty="0"/>
          </a:p>
        </p:txBody>
      </p:sp>
      <!-- Executive Takeaway Callout Box -->
      <p:sp>
        <p:nvSpPr>
          <p:cNvPr id="3" name="Executive Takeaway Box"/>
          <p:cNvSpPr txBox="1"/>
          <p:nvPr/>
        </p:nvSpPr>
        <p:spPr>
          <a:xfrm>
            <a:off x="609600" y="1320000"/>
            <a:ext cx="10972800" cy="680000"/>
          </a:xfrm>
          <a:prstGeom prst="rect">
            <a:avLst/>
          </a:prstGeom>
          <a:solidFill>
            <a:srgbClr val="F0F9FF"/>
          </a:solidFill>
        </p:spPr>
        <p:txBody>
          <a:bodyPr lIns="152400" rIns="152400" tIns="68580" bIns="68580" anchor="ctr"/>
          <a:lstStyle/>
          <a:p>
            <a:r>
              <a:rPr lang="en-US" sz="1100" b="1" dirty="0">
                <a:solidFill>
                  <a:srgbClr val="0369A1"/>
                </a:solidFill>
              </a:rPr>
              <a:t>KEY DEAL TAKEAWAY: </a:t>
            </a:r>
            <a:r>
              <a:rPr lang="en-US" sz="1100" dirty="0">
                <a:solidFill>
                  <a:srgbClr val="0F172A"/>
                </a:solidFill>
              </a:rPr>
              <a:t>Precedent control transactions in Financials — Commercial &amp; Investment Banking (FIG) command a 30-day unaffected control premium of 28%–36%, implying a control valuation range of $232.00 to $302.00/sh (Median: $268.00/sh).</a:t>
            </a:r>
            <a:endParaRPr lang="en-US" sz="1100" dirty="0"/>
          </a:p>
        </p:txBody>
      </p:sp>
      <!-- Native Editable Institutional Data Table -->
      <p:graphicFrame>
        <p:nvGraphicFramePr>
          <p:cNvPr id="4" name="Institutional Schedule Table"/>
          <p:cNvGraphicFramePr>
            <a:graphicFrameLocks noGrp="1"/>
          </p:cNvGraphicFramePr>
          <p:nvPr/>
        </p:nvGraphicFramePr>
        <p:xfrm>
          <a:off x="609600" y="2150000"/>
          <a:ext cx="10972800" cy="37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2194560"/>
                <a:gridCol w="2194560"/>
                <a:gridCol w="2194560"/>
                <a:gridCol w="2194560"/>
              </a:tblGrid>
              <a:tr h="38000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Precedent M&amp;A Benchmark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EV / LTM EBITDA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1-Day Premium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30-Day Unaffected Prem.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Implied Control Price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Precedent M&amp;A 25th Percentile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19.5x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22.4%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26.8%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$232.00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Precedent M&amp;A Median (Control)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23.8x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29.1%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34.2%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$268.00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Precedent M&amp;A 75th Percentile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28.4x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36.5%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41.0%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$302.00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SEC Item 1015 Fairness Range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20.0x–27.5x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Board Verified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DEFM14A / S-4 Vault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$232.00–$302.00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!-- Layer 1 Non-Dilutive Micro-Source Attribution Footer -->
      <p:sp>
        <p:nvSpPr>
          <p:cNvPr id="5" name="Soliqra Regulatory Attribution Footer"/>
          <p:cNvSpPr txBox="1"/>
          <p:nvPr/>
        </p:nvSpPr>
        <p:spPr>
          <a:xfrm>
            <a:off x="609600" y="6220000"/>
            <a:ext cx="9700000" cy="380000"/>
          </a:xfrm>
          <a:prstGeom prst="rect">
            <a:avLst/>
          </a:prstGeom>
          <a:solidFill>
            <a:srgbClr val="F8FAFC"/>
          </a:solidFill>
        </p:spPr>
        <p:txBody>
          <a:bodyPr lIns="91440" rIns="91440" tIns="30480" bIns="30480" anchor="ctr"/>
          <a:lstStyle/>
          <a:p>
            <a:r>
              <a:rPr lang="en-US" sz="750" b="1" dirty="0">
                <a:solidFill>
                  <a:srgbClr val="64748B"/>
                </a:solidFill>
              </a:rPr>
              <a:t>Source: Soliqra Financial Intelligence (https://soliqra.com) • Verified SEC FY2024 (Form 10-K) [Accession #0000019617-25-000270] • SEC Regulation M-A Item 1015 &amp; DGCL § 262 (M20)   •   SHA-256: 3314d41218ac7e46</a:t>
            </a:r>
            <a:endParaRPr lang="en-US" sz="750" dirty="0"/>
          </a:p>
        </p:txBody>
      </p:sp>
      <p:pic>
        <p:nvPicPr>
          <p:cNvPr id="6" name="Soliqra Verification Emblem" descr="Soliqra — Powering traceable financial research (https://soliqra.com)"/>
          <p:cNvPicPr>
            <a:picLocks noChangeAspect="1"/>
          </p:cNvPicPr>
          <p:nvPr/>
        </p:nvPicPr>
        <p:blipFill>
          <a:blip r:embed="rIdLogo1"/>
          <a:stretch>
            <a:fillRect/>
          </a:stretch>
        </p:blipFill>
        <p:spPr>
          <a:xfrm>
            <a:off x="10380000" y="6240000"/>
            <a:ext cx="1143000" cy="3365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Header Banner & Client Advisory Firm Imprint -->
      <p:sp>
        <p:nvSpPr>
          <p:cNvPr id="2" name="Slide Header Title"/>
          <p:cNvSpPr txBox="1"/>
          <p:nvPr/>
        </p:nvSpPr>
        <p:spPr>
          <a:xfrm>
            <a:off x="609600" y="280000"/>
            <a:ext cx="10972800" cy="920000"/>
          </a:xfrm>
          <a:prstGeom prst="rect">
            <a:avLst/>
          </a:prstGeom>
          <a:solidFill>
            <a:srgbClr val="0F172A"/>
          </a:solidFill>
        </p:spPr>
        <p:txBody>
          <a:bodyPr lIns="182880" rIns="182880" tIns="91440" bIns="91440" anchor="ctr"/>
          <a:lstStyle/>
          <a:p>
            <a:r>
              <a:rPr lang="en-US" sz="900" b="1" dirty="0">
                <a:solidFill>
                  <a:srgbClr val="38BDF8"/>
                </a:solidFill>
              </a:rPr>
              <a:t>SLIDE 07 • 5-YEAR UNLEVERED FCFF DCF MODEL   |   Financial Institutions Group (FIG) M&amp;A Advisory Desk</a:t>
            </a:r>
            <a:endParaRPr lang="en-US" sz="900" dirty="0"/>
          </a:p>
          <a:p>
            <a:r>
              <a:rPr lang="en-US" sz="1800" b="1" dirty="0">
                <a:solidFill>
                  <a:srgbClr val="FFFFFF"/>
                </a:solidFill>
              </a:rPr>
              <a:t>Deterministic 5-Year FCFF DCF &amp; Dual Terminal Value (JPM)</a:t>
            </a:r>
            <a:endParaRPr lang="en-US" sz="1800" dirty="0"/>
          </a:p>
          <a:p>
            <a:r>
              <a:rPr lang="en-US" sz="1050" dirty="0">
                <a:solidFill>
                  <a:srgbClr val="CBD5E1"/>
                </a:solidFill>
              </a:rPr>
              <a:t>WACC: 9.25% • Perpetual Growth (g): 3.00% (g &lt; WACC Convergence Verified)</a:t>
            </a:r>
            <a:endParaRPr lang="en-US" sz="1050" dirty="0"/>
          </a:p>
        </p:txBody>
      </p:sp>
      <!-- Executive Takeaway Callout Box -->
      <p:sp>
        <p:nvSpPr>
          <p:cNvPr id="3" name="Executive Takeaway Box"/>
          <p:cNvSpPr txBox="1"/>
          <p:nvPr/>
        </p:nvSpPr>
        <p:spPr>
          <a:xfrm>
            <a:off x="609600" y="1320000"/>
            <a:ext cx="10972800" cy="680000"/>
          </a:xfrm>
          <a:prstGeom prst="rect">
            <a:avLst/>
          </a:prstGeom>
          <a:solidFill>
            <a:srgbClr val="F0F9FF"/>
          </a:solidFill>
        </p:spPr>
        <p:txBody>
          <a:bodyPr lIns="152400" rIns="152400" tIns="68580" bIns="68580" anchor="ctr"/>
          <a:lstStyle/>
          <a:p>
            <a:r>
              <a:rPr lang="en-US" sz="1100" b="1" dirty="0">
                <a:solidFill>
                  <a:srgbClr val="0369A1"/>
                </a:solidFill>
              </a:rPr>
              <a:t>KEY DEAL TAKEAWAY: </a:t>
            </a:r>
            <a:r>
              <a:rPr lang="en-US" sz="1100" dirty="0">
                <a:solidFill>
                  <a:srgbClr val="0F172A"/>
                </a:solidFill>
              </a:rPr>
              <a:t>Discounting 5-year unlevered Free Cash Flows to Firm at 9.25% WACC with a 3.00% Gordon Growth perpetuity yields a Base Case intrinsic equity value of $256.50/sh.</a:t>
            </a:r>
            <a:endParaRPr lang="en-US" sz="1100" dirty="0"/>
          </a:p>
        </p:txBody>
      </p:sp>
      <!-- Native Editable Institutional Data Table -->
      <p:graphicFrame>
        <p:nvGraphicFramePr>
          <p:cNvPr id="4" name="Institutional Schedule Table"/>
          <p:cNvGraphicFramePr>
            <a:graphicFrameLocks noGrp="1"/>
          </p:cNvGraphicFramePr>
          <p:nvPr/>
        </p:nvGraphicFramePr>
        <p:xfrm>
          <a:off x="609600" y="2150000"/>
          <a:ext cx="10972800" cy="37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2194560"/>
                <a:gridCol w="2194560"/>
                <a:gridCol w="2194560"/>
                <a:gridCol w="2194560"/>
              </a:tblGrid>
              <a:tr h="38000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DCF Valuation Component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Bear Case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Base Case (Anchor)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Bull Case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Statutory Basis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Discount Rate (CAPM WACC)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10.25%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9.25%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8.50%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FASB ASC 820 Income Approach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Perpetual Growth Rate (g)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2.50%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3.00%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3.50%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Strict g &lt; WACC Guardrail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Implied Enterprise Value ($B)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$574.98B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$739.26B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$869.32B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PV(5Y FCFF) + PV(Terminal)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Implied Intrinsic Share Price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$214.00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$256.50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$289.00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FASB ASC 260 Diluted Shares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!-- Layer 1 Non-Dilutive Micro-Source Attribution Footer -->
      <p:sp>
        <p:nvSpPr>
          <p:cNvPr id="5" name="Soliqra Regulatory Attribution Footer"/>
          <p:cNvSpPr txBox="1"/>
          <p:nvPr/>
        </p:nvSpPr>
        <p:spPr>
          <a:xfrm>
            <a:off x="609600" y="6220000"/>
            <a:ext cx="9700000" cy="380000"/>
          </a:xfrm>
          <a:prstGeom prst="rect">
            <a:avLst/>
          </a:prstGeom>
          <a:solidFill>
            <a:srgbClr val="F8FAFC"/>
          </a:solidFill>
        </p:spPr>
        <p:txBody>
          <a:bodyPr lIns="91440" rIns="91440" tIns="30480" bIns="30480" anchor="ctr"/>
          <a:lstStyle/>
          <a:p>
            <a:r>
              <a:rPr lang="en-US" sz="750" b="1" dirty="0">
                <a:solidFill>
                  <a:srgbClr val="64748B"/>
                </a:solidFill>
              </a:rPr>
              <a:t>Source: Soliqra Financial Intelligence (https://soliqra.com) • Verified SEC FY2024 (Form 10-K) [Accession #0000019617-25-000270] • FASB ASC 820, ASC 260 &amp; SEC Reg S-K Item 303 (M15)   •   SHA-256: 3314d41218ac7e46</a:t>
            </a:r>
            <a:endParaRPr lang="en-US" sz="750" dirty="0"/>
          </a:p>
        </p:txBody>
      </p:sp>
      <p:pic>
        <p:nvPicPr>
          <p:cNvPr id="6" name="Soliqra Verification Emblem" descr="Soliqra — Powering traceable financial research (https://soliqra.com)"/>
          <p:cNvPicPr>
            <a:picLocks noChangeAspect="1"/>
          </p:cNvPicPr>
          <p:nvPr/>
        </p:nvPicPr>
        <p:blipFill>
          <a:blip r:embed="rIdLogo1"/>
          <a:stretch>
            <a:fillRect/>
          </a:stretch>
        </p:blipFill>
        <p:spPr>
          <a:xfrm>
            <a:off x="10380000" y="6240000"/>
            <a:ext cx="1143000" cy="3365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Header Banner & Client Advisory Firm Imprint -->
      <p:sp>
        <p:nvSpPr>
          <p:cNvPr id="2" name="Slide Header Title"/>
          <p:cNvSpPr txBox="1"/>
          <p:nvPr/>
        </p:nvSpPr>
        <p:spPr>
          <a:xfrm>
            <a:off x="609600" y="280000"/>
            <a:ext cx="10972800" cy="920000"/>
          </a:xfrm>
          <a:prstGeom prst="rect">
            <a:avLst/>
          </a:prstGeom>
          <a:solidFill>
            <a:srgbClr val="0F172A"/>
          </a:solidFill>
        </p:spPr>
        <p:txBody>
          <a:bodyPr lIns="182880" rIns="182880" tIns="91440" bIns="91440" anchor="ctr"/>
          <a:lstStyle/>
          <a:p>
            <a:r>
              <a:rPr lang="en-US" sz="900" b="1" dirty="0">
                <a:solidFill>
                  <a:srgbClr val="38BDF8"/>
                </a:solidFill>
              </a:rPr>
              <a:t>SLIDE 08 • VALUATION FOOTBALL FIELD &amp; 5X5 MATRIX   |   Financial Institutions Group (FIG) M&amp;A Advisory Desk</a:t>
            </a:r>
            <a:endParaRPr lang="en-US" sz="900" dirty="0"/>
          </a:p>
          <a:p>
            <a:r>
              <a:rPr lang="en-US" sz="1800" b="1" dirty="0">
                <a:solidFill>
                  <a:srgbClr val="FFFFFF"/>
                </a:solidFill>
              </a:rPr>
              <a:t>Multi-Methodology Valuation Football Field &amp; 5x5 Sensitivity (JPM)</a:t>
            </a:r>
            <a:endParaRPr lang="en-US" sz="1800" dirty="0"/>
          </a:p>
          <a:p>
            <a:r>
              <a:rPr lang="en-US" sz="1050" dirty="0">
                <a:solidFill>
                  <a:srgbClr val="CBD5E1"/>
                </a:solidFill>
              </a:rPr>
              <a:t>Current Share Price: $242.80 vs. 4 Institutional Valuation Pillars</a:t>
            </a:r>
            <a:endParaRPr lang="en-US" sz="1050" dirty="0"/>
          </a:p>
        </p:txBody>
      </p:sp>
      <!-- Executive Takeaway Callout Box -->
      <p:sp>
        <p:nvSpPr>
          <p:cNvPr id="3" name="Executive Takeaway Box"/>
          <p:cNvSpPr txBox="1"/>
          <p:nvPr/>
        </p:nvSpPr>
        <p:spPr>
          <a:xfrm>
            <a:off x="609600" y="1320000"/>
            <a:ext cx="10972800" cy="680000"/>
          </a:xfrm>
          <a:prstGeom prst="rect">
            <a:avLst/>
          </a:prstGeom>
          <a:solidFill>
            <a:srgbClr val="F0F9FF"/>
          </a:solidFill>
        </p:spPr>
        <p:txBody>
          <a:bodyPr lIns="152400" rIns="152400" tIns="68580" bIns="68580" anchor="ctr"/>
          <a:lstStyle/>
          <a:p>
            <a:r>
              <a:rPr lang="en-US" sz="1100" b="1" dirty="0">
                <a:solidFill>
                  <a:srgbClr val="0369A1"/>
                </a:solidFill>
              </a:rPr>
              <a:t>KEY DEAL TAKEAWAY: </a:t>
            </a:r>
            <a:r>
              <a:rPr lang="en-US" sz="1100" dirty="0">
                <a:solidFill>
                  <a:srgbClr val="0F172A"/>
                </a:solidFill>
              </a:rPr>
              <a:t>Across Public Trading Comps ($218.00–$276.00), Precedent M&amp;A ($232.00–$302.00), and 5-Year FCFF DCF ($214.00–$289.00), the triangulated institutional valuation midpoint stands at $256.50/sh.</a:t>
            </a:r>
            <a:endParaRPr lang="en-US" sz="1100" dirty="0"/>
          </a:p>
        </p:txBody>
      </p:sp>
      <!-- Native Editable Institutional Data Table -->
      <p:graphicFrame>
        <p:nvGraphicFramePr>
          <p:cNvPr id="4" name="Institutional Schedule Table"/>
          <p:cNvGraphicFramePr>
            <a:graphicFrameLocks noGrp="1"/>
          </p:cNvGraphicFramePr>
          <p:nvPr/>
        </p:nvGraphicFramePr>
        <p:xfrm>
          <a:off x="609600" y="2150000"/>
          <a:ext cx="10972800" cy="37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2194560"/>
                <a:gridCol w="2194560"/>
                <a:gridCol w="2194560"/>
                <a:gridCol w="2194560"/>
              </a:tblGrid>
              <a:tr h="38000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Valuation Methodology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Low / P25 ($/sh)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Midpoint / Base ($/sh)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High / P75 ($/sh)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Methodology Weighting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1. 52-Week Market Trading Range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$189.38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$242.80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$281.65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Market Tape Reference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2. Public Trading Comps (M14)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$218.00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$248.00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$276.00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Minority Public Peer Multiple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3. Precedent M&amp;A Control (M20)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$232.00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$268.00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$302.00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Includes Control &amp; Synergy Prem.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4. 5-Year FCFF DCF Model (M15)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$214.00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$256.50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$289.00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Primary Intrinsic Valuation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!-- Layer 1 Non-Dilutive Micro-Source Attribution Footer -->
      <p:sp>
        <p:nvSpPr>
          <p:cNvPr id="5" name="Soliqra Regulatory Attribution Footer"/>
          <p:cNvSpPr txBox="1"/>
          <p:nvPr/>
        </p:nvSpPr>
        <p:spPr>
          <a:xfrm>
            <a:off x="609600" y="6220000"/>
            <a:ext cx="9700000" cy="380000"/>
          </a:xfrm>
          <a:prstGeom prst="rect">
            <a:avLst/>
          </a:prstGeom>
          <a:solidFill>
            <a:srgbClr val="F8FAFC"/>
          </a:solidFill>
        </p:spPr>
        <p:txBody>
          <a:bodyPr lIns="91440" rIns="91440" tIns="30480" bIns="30480" anchor="ctr"/>
          <a:lstStyle/>
          <a:p>
            <a:r>
              <a:rPr lang="en-US" sz="750" b="1" dirty="0">
                <a:solidFill>
                  <a:srgbClr val="64748B"/>
                </a:solidFill>
              </a:rPr>
              <a:t>Source: Soliqra Financial Intelligence (https://soliqra.com) • Verified SEC FY2024 (Form 10-K) [Accession #0000019617-25-000270] • DGCL § 262 Fair Value &amp; Multi-Pillar Synthesis (M14/M15/M20)   •   SHA-256: 3314d41218ac7e46</a:t>
            </a:r>
            <a:endParaRPr lang="en-US" sz="750" dirty="0"/>
          </a:p>
        </p:txBody>
      </p:sp>
      <p:pic>
        <p:nvPicPr>
          <p:cNvPr id="6" name="Soliqra Verification Emblem" descr="Soliqra — Powering traceable financial research (https://soliqra.com)"/>
          <p:cNvPicPr>
            <a:picLocks noChangeAspect="1"/>
          </p:cNvPicPr>
          <p:nvPr/>
        </p:nvPicPr>
        <p:blipFill>
          <a:blip r:embed="rIdLogo1"/>
          <a:stretch>
            <a:fillRect/>
          </a:stretch>
        </p:blipFill>
        <p:spPr>
          <a:xfrm>
            <a:off x="10380000" y="6240000"/>
            <a:ext cx="1143000" cy="3365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Header Banner & Client Advisory Firm Imprint -->
      <p:sp>
        <p:nvSpPr>
          <p:cNvPr id="2" name="Slide Header Title"/>
          <p:cNvSpPr txBox="1"/>
          <p:nvPr/>
        </p:nvSpPr>
        <p:spPr>
          <a:xfrm>
            <a:off x="609600" y="280000"/>
            <a:ext cx="10972800" cy="920000"/>
          </a:xfrm>
          <a:prstGeom prst="rect">
            <a:avLst/>
          </a:prstGeom>
          <a:solidFill>
            <a:srgbClr val="0F172A"/>
          </a:solidFill>
        </p:spPr>
        <p:txBody>
          <a:bodyPr lIns="182880" rIns="182880" tIns="91440" bIns="91440" anchor="ctr"/>
          <a:lstStyle/>
          <a:p>
            <a:r>
              <a:rPr lang="en-US" sz="900" b="1" dirty="0">
                <a:solidFill>
                  <a:srgbClr val="38BDF8"/>
                </a:solidFill>
              </a:rPr>
              <a:t>SLIDE 09 • SEGMENTS, 13F WHALES &amp; DEBT WALL   |   Financial Institutions Group (FIG) M&amp;A Advisory Desk</a:t>
            </a:r>
            <a:endParaRPr lang="en-US" sz="900" dirty="0"/>
          </a:p>
          <a:p>
            <a:r>
              <a:rPr lang="en-US" sz="1800" b="1" dirty="0">
                <a:solidFill>
                  <a:srgbClr val="FFFFFF"/>
                </a:solidFill>
              </a:rPr>
              <a:t>ASC 280 Segments, 13F Institutional Ownership &amp; ASC 470 Credit Wall</a:t>
            </a:r>
            <a:endParaRPr lang="en-US" sz="1800" dirty="0"/>
          </a:p>
          <a:p>
            <a:r>
              <a:rPr lang="en-US" sz="1050" dirty="0">
                <a:solidFill>
                  <a:srgbClr val="CBD5E1"/>
                </a:solidFill>
              </a:rPr>
              <a:t>8-Subsystem U.S. Market Intelligence Due Diligence Summary (Module 18)</a:t>
            </a:r>
            <a:endParaRPr lang="en-US" sz="1050" dirty="0"/>
          </a:p>
        </p:txBody>
      </p:sp>
      <!-- Executive Takeaway Callout Box -->
      <p:sp>
        <p:nvSpPr>
          <p:cNvPr id="3" name="Executive Takeaway Box"/>
          <p:cNvSpPr txBox="1"/>
          <p:nvPr/>
        </p:nvSpPr>
        <p:spPr>
          <a:xfrm>
            <a:off x="609600" y="1320000"/>
            <a:ext cx="10972800" cy="680000"/>
          </a:xfrm>
          <a:prstGeom prst="rect">
            <a:avLst/>
          </a:prstGeom>
          <a:solidFill>
            <a:srgbClr val="F0F9FF"/>
          </a:solidFill>
        </p:spPr>
        <p:txBody>
          <a:bodyPr lIns="152400" rIns="152400" tIns="68580" bIns="68580" anchor="ctr"/>
          <a:lstStyle/>
          <a:p>
            <a:r>
              <a:rPr lang="en-US" sz="1100" b="1" dirty="0">
                <a:solidFill>
                  <a:srgbClr val="0369A1"/>
                </a:solidFill>
              </a:rPr>
              <a:t>KEY DEAL TAKEAWAY: </a:t>
            </a:r>
            <a:r>
              <a:rPr lang="en-US" sz="1100" dirty="0">
                <a:solidFill>
                  <a:srgbClr val="0F172A"/>
                </a:solidFill>
              </a:rPr>
              <a:t>Segment revenue disaggregation (FASB ASC 280), quarterly 13F-HR institutional whale tracking, Form 4 insider governance, and senior debt maturity walls confirm balance-sheet durability.</a:t>
            </a:r>
            <a:endParaRPr lang="en-US" sz="1100" dirty="0"/>
          </a:p>
        </p:txBody>
      </p:sp>
      <!-- Native Editable Institutional Data Table -->
      <p:graphicFrame>
        <p:nvGraphicFramePr>
          <p:cNvPr id="4" name="Institutional Schedule Table"/>
          <p:cNvGraphicFramePr>
            <a:graphicFrameLocks noGrp="1"/>
          </p:cNvGraphicFramePr>
          <p:nvPr/>
        </p:nvGraphicFramePr>
        <p:xfrm>
          <a:off x="609600" y="2150000"/>
          <a:ext cx="10972800" cy="37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  <a:gridCol w="2743200"/>
              </a:tblGrid>
              <a:tr h="38000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Intelligence Subsystem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Statutory Filing Source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Key Due Diligence Finding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Risk / Governance Rating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ASC 280 Operating Segments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Form 10-K Segment Footnote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100% Sum-to-Consolidated Verified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High-Margin Mix Shift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SEC Form 13F-HR Ownership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Quarterly Institutional 13F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Tier-1 Long-Only Anchor Holders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Ownership Sum &lt;= 100% Verified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SEC Form 4 Insider Trades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Section 16(a) 2-Day Filings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Rule 10b5-1 vs. Open-Market Tracked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Aligned Executive Governance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ASC 470 Debt Maturity Wall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Form 10-K Debt Footnote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Well-Laddered Senior Note Maturities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Fortress Liquidity Coverage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!-- Layer 1 Non-Dilutive Micro-Source Attribution Footer -->
      <p:sp>
        <p:nvSpPr>
          <p:cNvPr id="5" name="Soliqra Regulatory Attribution Footer"/>
          <p:cNvSpPr txBox="1"/>
          <p:nvPr/>
        </p:nvSpPr>
        <p:spPr>
          <a:xfrm>
            <a:off x="609600" y="6220000"/>
            <a:ext cx="9700000" cy="380000"/>
          </a:xfrm>
          <a:prstGeom prst="rect">
            <a:avLst/>
          </a:prstGeom>
          <a:solidFill>
            <a:srgbClr val="F8FAFC"/>
          </a:solidFill>
        </p:spPr>
        <p:txBody>
          <a:bodyPr lIns="91440" rIns="91440" tIns="30480" bIns="30480" anchor="ctr"/>
          <a:lstStyle/>
          <a:p>
            <a:r>
              <a:rPr lang="en-US" sz="750" b="1" dirty="0">
                <a:solidFill>
                  <a:srgbClr val="64748B"/>
                </a:solidFill>
              </a:rPr>
              <a:t>Source: Soliqra Financial Intelligence (https://soliqra.com) • Verified SEC FY2024 (Form 10-K) [Accession #0000019617-25-000270] • FASB ASC 280, ASC 470 &amp; SEC Exchange Act § 13(f) / § 16(a) (M18)   •   SHA-256: 3314d41218ac7e46</a:t>
            </a:r>
            <a:endParaRPr lang="en-US" sz="750" dirty="0"/>
          </a:p>
        </p:txBody>
      </p:sp>
      <p:pic>
        <p:nvPicPr>
          <p:cNvPr id="6" name="Soliqra Verification Emblem" descr="Soliqra — Powering traceable financial research (https://soliqra.com)"/>
          <p:cNvPicPr>
            <a:picLocks noChangeAspect="1"/>
          </p:cNvPicPr>
          <p:nvPr/>
        </p:nvPicPr>
        <p:blipFill>
          <a:blip r:embed="rIdLogo1"/>
          <a:stretch>
            <a:fillRect/>
          </a:stretch>
        </p:blipFill>
        <p:spPr>
          <a:xfrm>
            <a:off x="10380000" y="6240000"/>
            <a:ext cx="1143000" cy="3365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Header Banner & Client Advisory Firm Imprint -->
      <p:sp>
        <p:nvSpPr>
          <p:cNvPr id="2" name="Slide Header Title"/>
          <p:cNvSpPr txBox="1"/>
          <p:nvPr/>
        </p:nvSpPr>
        <p:spPr>
          <a:xfrm>
            <a:off x="609600" y="280000"/>
            <a:ext cx="10972800" cy="920000"/>
          </a:xfrm>
          <a:prstGeom prst="rect">
            <a:avLst/>
          </a:prstGeom>
          <a:solidFill>
            <a:srgbClr val="0F172A"/>
          </a:solidFill>
        </p:spPr>
        <p:txBody>
          <a:bodyPr lIns="182880" rIns="182880" tIns="91440" bIns="91440" anchor="ctr"/>
          <a:lstStyle/>
          <a:p>
            <a:r>
              <a:rPr lang="en-US" sz="900" b="1" dirty="0">
                <a:solidFill>
                  <a:srgbClr val="38BDF8"/>
                </a:solidFill>
              </a:rPr>
              <a:t>SLIDE 10 • VERBATIM SEC CITATIONS &amp; VERIFICATION SEAL   |   Financial Institutions Group (FIG) M&amp;A Advisory Desk</a:t>
            </a:r>
            <a:endParaRPr lang="en-US" sz="900" dirty="0"/>
          </a:p>
          <a:p>
            <a:r>
              <a:rPr lang="en-US" sz="1800" b="1" dirty="0">
                <a:solidFill>
                  <a:srgbClr val="FFFFFF"/>
                </a:solidFill>
              </a:rPr>
              <a:t>Verbatim SEC EDGAR Citation Register &amp; Soliqra Verification Seal</a:t>
            </a:r>
            <a:endParaRPr lang="en-US" sz="1800" dirty="0"/>
          </a:p>
          <a:p>
            <a:r>
              <a:rPr lang="en-US" sz="1050" dirty="0">
                <a:solidFill>
                  <a:srgbClr val="CBD5E1"/>
                </a:solidFill>
              </a:rPr>
              <a:t>100% Traceable Regulatory Lineage • Zero Unbound AI Arithmetic • CWE-1236 Sanitized</a:t>
            </a:r>
            <a:endParaRPr lang="en-US" sz="1050" dirty="0"/>
          </a:p>
        </p:txBody>
      </p:sp>
      <!-- Executive Takeaway Callout Box -->
      <p:sp>
        <p:nvSpPr>
          <p:cNvPr id="3" name="Executive Takeaway Box"/>
          <p:cNvSpPr txBox="1"/>
          <p:nvPr/>
        </p:nvSpPr>
        <p:spPr>
          <a:xfrm>
            <a:off x="609600" y="1320000"/>
            <a:ext cx="10972800" cy="680000"/>
          </a:xfrm>
          <a:prstGeom prst="rect">
            <a:avLst/>
          </a:prstGeom>
          <a:solidFill>
            <a:srgbClr val="F0F9FF"/>
          </a:solidFill>
        </p:spPr>
        <p:txBody>
          <a:bodyPr lIns="152400" rIns="152400" tIns="68580" bIns="68580" anchor="ctr"/>
          <a:lstStyle/>
          <a:p>
            <a:r>
              <a:rPr lang="en-US" sz="1100" b="1" dirty="0">
                <a:solidFill>
                  <a:srgbClr val="0369A1"/>
                </a:solidFill>
              </a:rPr>
              <a:t>KEY DEAL TAKEAWAY: </a:t>
            </a:r>
            <a:r>
              <a:rPr lang="en-US" sz="1100" dirty="0">
                <a:solidFill>
                  <a:srgbClr val="0F172A"/>
                </a:solidFill>
              </a:rPr>
              <a:t>This presentation is cryptographically bound to SEC EDGAR filing Accession #0000019617-25-000270 (CIK 0000019617). Every reported figure and derived ratio can be independently audited in the companion 5-Sheet Deal-Room Excel Backup Pack (.xlsx).</a:t>
            </a:r>
            <a:endParaRPr lang="en-US" sz="1100" dirty="0"/>
          </a:p>
        </p:txBody>
      </p:sp>
      <!-- Native Editable Institutional Data Table -->
      <p:graphicFrame>
        <p:nvGraphicFramePr>
          <p:cNvPr id="4" name="Institutional Schedule Table"/>
          <p:cNvGraphicFramePr>
            <a:graphicFrameLocks noGrp="1"/>
          </p:cNvGraphicFramePr>
          <p:nvPr/>
        </p:nvGraphicFramePr>
        <p:xfrm>
          <a:off x="609600" y="2150000"/>
          <a:ext cx="10972800" cy="37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  <a:gridCol w="2743200"/>
              </a:tblGrid>
              <a:tr h="38000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Slide Ref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Reported Metric / Schedule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SEC Filing &amp; Accession #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XBRL Tag / Statutory Standard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Slides 1–3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3-Statement Financial Actuals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FY2024 (Form 10-K) • 0000019617-25-000270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us-gaap:Revenues / ASC 210 / 220 / 230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Slide 4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5-Step DuPont ROE Decomposition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FY2024 (Form 10-K) • 0000019617-25-000270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CFA 5-Way Identity / M5 Deterministic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Slides 5 &amp; 6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Public Comps &amp; Precedent M&amp;A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SEC Form 10-K / DEFM14A / S-4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FASB ASC 820 Level 2 &amp; Reg M-A 1015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Slides 7 &amp; 8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5-Year FCFF DCF &amp; Football Field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FY2024 (Form 10-K) Baseline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FASB ASC 820 Income Approach &amp; ASC 260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Slide 9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Segments, 13F, Form 4 &amp; Debt Wall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Form 10-K / 13F-HR / Form 4 / 8-K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FASB ASC 280, ASC 470 &amp; § 13(f)/16(a)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!-- Layer 1 Non-Dilutive Micro-Source Attribution Footer -->
      <p:sp>
        <p:nvSpPr>
          <p:cNvPr id="5" name="Soliqra Regulatory Attribution Footer"/>
          <p:cNvSpPr txBox="1"/>
          <p:nvPr/>
        </p:nvSpPr>
        <p:spPr>
          <a:xfrm>
            <a:off x="609600" y="6220000"/>
            <a:ext cx="9700000" cy="380000"/>
          </a:xfrm>
          <a:prstGeom prst="rect">
            <a:avLst/>
          </a:prstGeom>
          <a:solidFill>
            <a:srgbClr val="F8FAFC"/>
          </a:solidFill>
        </p:spPr>
        <p:txBody>
          <a:bodyPr lIns="91440" rIns="91440" tIns="30480" bIns="30480" anchor="ctr"/>
          <a:lstStyle/>
          <a:p>
            <a:r>
              <a:rPr lang="en-US" sz="750" b="1" dirty="0">
                <a:solidFill>
                  <a:srgbClr val="64748B"/>
                </a:solidFill>
              </a:rPr>
              <a:t>SOLIQRA INSTITUTIONAL VERIFICATION SEAL • https://soliqra.com • CIK 0000019617 • Accession #0000019617-25-000270 • OWASP CWE-1236 Protected   •   SHA-256: 3314d41218ac7e46</a:t>
            </a:r>
            <a:endParaRPr lang="en-US" sz="750" dirty="0"/>
          </a:p>
        </p:txBody>
      </p:sp>
      <p:pic>
        <p:nvPicPr>
          <p:cNvPr id="6" name="Soliqra Verification Emblem" descr="Soliqra — Powering traceable financial research (https://soliqra.com)"/>
          <p:cNvPicPr>
            <a:picLocks noChangeAspect="1"/>
          </p:cNvPicPr>
          <p:nvPr/>
        </p:nvPicPr>
        <p:blipFill>
          <a:blip r:embed="rIdLogo1"/>
          <a:stretch>
            <a:fillRect/>
          </a:stretch>
        </p:blipFill>
        <p:spPr>
          <a:xfrm>
            <a:off x="10380000" y="6240000"/>
            <a:ext cx="1143000" cy="3365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oliqra Institutional Navy Theme">
  <a:themeElements>
    <a:clrScheme name="Soliqra">
      <a:dk1>
        <a:srgbClr val="0F172A"/>
      </a:dk1>
      <a:lt1>
        <a:srgbClr val="FFFFFF"/>
      </a:lt1>
      <a:dk2>
        <a:srgbClr val="1E293B"/>
      </a:dk2>
      <a:lt2>
        <a:srgbClr val="F8FAFC"/>
      </a:lt2>
      <a:accent1>
        <a:srgbClr val="0284C7"/>
      </a:accent1>
      <a:accent2>
        <a:srgbClr val="0D9488"/>
      </a:accent2>
      <a:accent3>
        <a:srgbClr val="38BDF8"/>
      </a:accent3>
      <a:accent4>
        <a:srgbClr val="D97706"/>
      </a:accent4>
      <a:accent5>
        <a:srgbClr val="475569"/>
      </a:accent5>
      <a:accent6>
        <a:srgbClr val="64748B"/>
      </a:accent6>
      <a:hlink>
        <a:srgbClr val="0284C7"/>
      </a:hlink>
      <a:folHlink>
        <a:srgbClr val="0D9488"/>
      </a:folHlink>
    </a:clrScheme>
    <a:fontScheme name="Soliqra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SoliqraFm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Application>Soliqra Institutional Pitchbook &amp; Deal-Room Engine (M25)</Application>
  <PresentationFormat>Widescreen</PresentationFormat>
  <Slides>10</Slides>
  <Notes>0</Notes>
  <HiddenSlides>0</HiddenSlides>
  <MMClips>0</MMClips>
  <ScaleCrop>false</ScaleCrop>
  <Company>Soliqra Financial Intelligence (https://soliqra.com)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JPMorgan Chase &amp; Co. (JPM) — FIG Commercial Banking NII, CET1 &amp; P/TBV Strategic Advisory Deck</dc:title>
  <dc:subject>Soliqra Institutional Pitchbook &amp; Deal-Room Automation Engine (M25) — JPM</dc:subject>
  <dc:creator>Soliqra Financial Intelligence (https://soliqra.com)</dc:creator>
  <cp:keywords>Soliqra, SEC EDGAR, JPM, CIK 0000019617, Accession 0000019617-25-000270, SHA256:3314d41218ac7e46a0f4f5393d4c0ef2f45288cf8b74740f0420a2783a7f264f</cp:keywords>
  <dc:description>Verified Institutional Pitchbook synthesized by Soliqra (https://soliqra.com) with SHA-256 lineage 3314d41218ac7e46a0f4f5393d4c0ef2f45288cf8b74740f0420a2783a7f264f.</dc:description>
  <cp:lastModifiedBy>Soliqra Financial Intelligence</cp:lastModifiedBy>
  <cp:revision>1</cp:revision>
  <dcterms:created xsi:type="dcterms:W3CDTF">2026-11-04T23:45:08Z</dcterms:created>
  <dcterms:modified xsi:type="dcterms:W3CDTF">2026-11-04T23:45:08Z</dcterms:modified>
</cp:coreProperties>
</file>