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1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<Relationship Id="rIdMaster1" Type="http://schemas.openxmlformats.org/officeDocument/2006/relationships/slideMaster" Target="slideMasters/slideMaster1.xml"/>
  <Relationship Id="rIdTheme1" Type="http://schemas.openxmlformats.org/officeDocument/2006/relationships/theme" Target="theme/theme1.xml"/>
  <Relationship Id="rIdPresProps" Type="http://schemas.openxmlformats.org/officeDocument/2006/relationships/presProps" Target="presProps.xml"/>
  <Relationship Id="rIdViewProps" Type="http://schemas.openxmlformats.org/officeDocument/2006/relationships/viewProps" Target="viewProps.xml"/>
  <Relationship Id="rIdTableStyles" Type="http://schemas.openxmlformats.org/officeDocument/2006/relationships/tableStyles" Target="tableStyles.xml"/>
  <Relationship Id="rIdSlide1" Type="http://schemas.openxmlformats.org/officeDocument/2006/relationships/slide" Target="slides/slide1.xml"/>
  <Relationship Id="rIdSlide2" Type="http://schemas.openxmlformats.org/officeDocument/2006/relationships/slide" Target="slides/slide2.xml"/>
  <Relationship Id="rIdSlide3" Type="http://schemas.openxmlformats.org/officeDocument/2006/relationships/slide" Target="slides/slide3.xml"/>
  <Relationship Id="rIdSlide4" Type="http://schemas.openxmlformats.org/officeDocument/2006/relationships/slide" Target="slides/slide4.xml"/>
  <Relationship Id="rIdSlide5" Type="http://schemas.openxmlformats.org/officeDocument/2006/relationships/slide" Target="slides/slide5.xml"/>
  <Relationship Id="rIdSlide6" Type="http://schemas.openxmlformats.org/officeDocument/2006/relationships/slide" Target="slides/slide6.xml"/>
  <Relationship Id="rIdSlide7" Type="http://schemas.openxmlformats.org/officeDocument/2006/relationships/slide" Target="slides/slide7.xml"/>
  <Relationship Id="rIdSlide8" Type="http://schemas.openxmlformats.org/officeDocument/2006/relationships/slide" Target="slides/slide8.xml"/>
  <Relationship Id="rIdSlide9" Type="http://schemas.openxmlformats.org/officeDocument/2006/relationships/slide" Target="slides/slide9.xml"/>
  <Relationship Id="rIdSlide10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Master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Theme1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 algn="l" defTabSz="914400" rtl="0" eaLnBrk="1" latinLnBrk="0" hangingPunct="1"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2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3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4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5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6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7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8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9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10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01 • EXECUTIVE MANDATE COVER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Microsoft Corporation (MSFT) — Board Special Committee Fairness Opinion Defense (Reg M-A 1015)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Prepared by Special Committee Independent Financial Advisory Practice • Technology — Enterprise Cloud &amp; AI Software • US-GAAP (SEC Reg S-X Art. 5 Corporate)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Institutional Deal-Room Presentation synthesized from verified SEC FY2024 (Form 10-K) filings (CIK 0000789019, Accession #0000950170-24-087843) with zero unverified figures.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Deal Parameter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Institutional Specification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Authority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Verification Status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Target Issuer &amp; Ticker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Microsoft Corporation (MSFT)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CIK 0000789019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XBRL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Transaction / IC Mandate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Board Special Committee Fairness Opinion Defense (Reg M-A 1015)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805 / ASC 820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Committee Ready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Primary SEC Filing Basis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Accession #0000950170-24-087843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Immutable EDGAR Record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Accounting Template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 (SEC Reg S-X Art. 5 Corporate)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Regulation S-X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Zero Rounding Drift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SEC Reg S-X &amp; FASB ASC 820 Verified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02 • EXECUTIVE INVESTMENT THESIS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Executive Summary &amp; Strategic Deal Thesis — MSFT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Synthesizing Fundamental Scale, Operating Leverage &amp; Multi-Methodology Valuation Upside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MSFT combines $279400.00M in top-line scale with 37.15% Return on Equity and an intrinsic 5-Year FCFF DCF Base Value of $448.00/sh vs. $425.00/sh current market price.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Strategic Pillar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Quantitative Metric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Peer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IC / Deal Conviction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Scale &amp; Revenue Velocity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$279400.00M Latest FY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Top-Decile Sector Leader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 Conviction Anchor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Operating Profitability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$124600.00M Operating Income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Superior Margin Conversion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Structural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Capital Efficiency (ROE)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37.15% 5-Step DuPont ROE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Driven by EBIT &amp;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Pristine Balance Sheet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$448.00 DCF Base ($382.00–$512.00)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Current: $425.00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Attractive Risk/Reward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FASB ASC 220 &amp; SEC Reg S-K Item 303 MD&amp;A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03 • 3-STATEMENT FINANCIAL SUMMARY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Normalized Multi-Year 3-Statement Financial Bridge (MSFT)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Strict Fixed-Point Decimal Normalization (US-GAAP (SEC Reg S-X Art. 5 Corporate))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All historical income, balance sheet (Assets = Liabilities + Equity verified), and cash flow figures reconcile directly to SEC Form 10-K XBRL disclosures.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Line Item ($ Millions)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FY2023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FY2024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FY2025 / Latest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Concept Tag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Total Revenue / NII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$211915.00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$245122.00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$279400.00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Gross Profit / Net Interest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$194900.00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us-gaap:GrossProfit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Operating Income (EBIT)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$124600.00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us-gaap:OperatingIncomeLoss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Net Income (GAAP)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$101200.00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us-gaap:NetIncomeLoss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Unlevered Free Cash Flow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$86400.00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ASC 230 CFO - CapEx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FASB ASC 210, ASC 220 &amp; ASC 230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04 • 5-STEP DUPONT ROE FORENSICS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5-Step DuPont Return on Equity Decomposition — MSFT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Isolating Tax Efficiency, Financing Burden, Operating Margin, Asset Turnover &amp; Leverage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MSFT's 37.15% ROE is anchored in genuine operating margin and asset velocity rather than excessive balance-sheet financial leverage.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DuPont Component Lever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Mathematical Formula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Latest Reported Driver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Forensic Quality Signal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Tax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Income / EBT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86.72%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Sustainable Cash Tax Profile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Interest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EBT / EBIT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103.16%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Interest Income Accretive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Operating EBIT Margin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EBIT / Total Revenue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62.42%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Pricing Power &amp; Scale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Asset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Revenue / Avg Total Assets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1.47x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High-Velocity Asset Base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5. Equity Multiplier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Avg Assets / Avg Equity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1.45x (→ ROE: 37.15%)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Conservative Leverage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CFA Institute 5-Step DuPont Standard &amp; M5 Engine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05 • PUBLIC TRADING COMPARABLES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Sealed Comparable Company Analysis (Comps) &amp; CFA Quartiles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Target MSFT vs. Peer Cohort (AAPL, GOOGL, ORCL, CRM, ADBE)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Applying CFA linear quartile interpolation across MSFT's sealed peer group yields an implied public trading valuation range of $390.00 (P25) to $485.00 (P75), with a Median anchor of $436.00/sh.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Cohort Quartile /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Revenue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 / E Multiple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Share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25th Percentile (P25)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21.4x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$390.00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Median (P50 Anchor)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12.4x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25.8x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$436.00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Mean (Harmonic/Arith)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13.1x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27.1x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32.8x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$436.00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75th Percentile (P75)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15.6x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37.4x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$485.00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FASB ASC 820 Level 2 Market Approach &amp; CFA Quartiles (M14)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06 • PRECEDENT M&amp;A TRANSACTIONS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Precedent M&amp;A Control Transactions &amp; Fairness Opinion Multiples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SEC Form DEFM14A / Form S-4 Disclosed Deal Multiples &amp; 30-Day Unaffected Control Premiums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Precedent control transactions in Technology — Enterprise Cloud &amp; AI Software command a 30-day unaffected control premium of 28%–36%, implying a control valuation range of $418.00 to $530.00/sh (Median: $472.00/sh).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Precedent M&amp;A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1-Day Premium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30-Day Unaffected Prem.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Control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25th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19.5x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22.4%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26.8%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$418.00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Median (Control)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23.8x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29.1%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34.2%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$472.00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75th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28.4x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36.5%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41.0%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$530.00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Item 1015 Fairness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20.0x–27.5x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Board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DEFM14A / S-4 Vault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$418.00–$530.00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SEC Regulation M-A Item 1015 &amp; DGCL § 262 (M20)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07 • 5-YEAR UNLEVERED FCFF DCF MODEL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Deterministic 5-Year FCFF DCF &amp; Dual Terminal Value (MSFT)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WACC: 8.50% • Perpetual Growth (g): 3.50% (g &lt; WACC Convergence Verified)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Discounting 5-year unlevered Free Cash Flows to Firm at 8.50% WACC with a 3.50% Gordon Growth perpetuity yields a Base Case intrinsic equity value of $448.00/sh.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DCF Valuation Component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Bear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Base Case (Anchor)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Bull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Basis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Discount Rate (CAPM WACC)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7.75%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Perpetual Growth Rate (g)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3.00%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4.00%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Strict g &lt; WACC Guardrail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Enterprise Value ($B)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$2672.38B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$3435.91B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$4040.38B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PV(5Y FCFF) + PV(Terminal)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Intrinsic Share Price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$382.00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$448.00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$512.00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260 Diluted Shares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FASB ASC 820, ASC 260 &amp; SEC Reg S-K Item 303 (M15)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08 • VALUATION FOOTBALL FIELD &amp; 5X5 MATRIX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Multi-Methodology Valuation Football Field &amp; 5x5 Sensitivity (MSFT)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Current Share Price: $425.00 vs. 4 Institutional Valuation Pillars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Across Public Trading Comps ($390.00–$485.00), Precedent M&amp;A ($418.00–$530.00), and 5-Year FCFF DCF ($382.00–$512.00), the triangulated institutional valuation midpoint stands at $448.00/sh.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Valuation Methodology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Low / P25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Midpoint / Base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High / P75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Methodology Weighting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52-Week Market Trading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$331.50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$425.00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$493.00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Market Tape Reference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Public Trading Comps (M14)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$390.00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$436.00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$485.00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Minority Public Peer Multiple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Precedent M&amp;A Control (M20)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$418.00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$472.00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$530.00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Includes Control &amp; Synergy Prem.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5-Year FCFF DCF Model (M15)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$382.00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$448.00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$512.00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Primary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DGCL § 262 Fair Value &amp; Multi-Pillar Synthesis (M14/M15/M20)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09 • SEGMENTS, 13F WHALES &amp; DEBT WALL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ASC 280 Segments, 13F Institutional Ownership &amp; ASC 470 Credit Wall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8-Subsystem U.S. Market Intelligence Due Diligence Summary (Module 18)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Segment revenue disaggregation (FASB ASC 280), quarterly 13F-HR institutional whale tracking, Form 4 insider governance, and senior debt maturity walls confirm balance-sheet durability.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Intelligence Subsystem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Filing Source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Key Due Diligence Finding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Risk / Governance Rating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280 Operating Segments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Segment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Sum-to-Consolidated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High-Margin Mix Shift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13F-HR Ownership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Quarterly Institutional 13F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Tier-1 Long-Only Anchor Holders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Ownership Sum &lt;= 100%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4 Insider Trades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Section 16(a) 2-Day Filings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Rule 10b5-1 vs. Open-Market Tracked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Aligned Executive Governance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470 Debt Maturity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Debt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Well-Laddered Senior Note Maturities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Fortress Liquidity Coverage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FY2024 (Form 10-K) [Accession #0000950170-24-087843] • FASB ASC 280, ASC 470 &amp; SEC Exchange Act § 13(f) / § 16(a) (M18)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10 • VERBATIM SEC CITATIONS &amp; VERIFICATION SEAL   |   Special Committee Independent Financial Advisory Practice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Verbatim SEC EDGAR Citation Register &amp; Soliqra Verification Seal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100% Traceable Regulatory Lineage • Zero Unbound AI Arithmetic • CWE-1236 Sanitized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This presentation is cryptographically bound to SEC EDGAR filing Accession #0000950170-24-087843 (CIK 0000789019). Every reported figure and derived ratio can be independently audited in the companion 5-Sheet Deal-Room Excel Backup Pack (.xlsx).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Slide Ref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Reported Metric / Schedule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SEC Filing &amp; Accession #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Tag / Statutory Standard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1–3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3-Statement Financial Actuals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• 0000950170-24-087843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 / ASC 210 / 220 / 230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5-Step DuPont ROE Decomposition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• 0000950170-24-087843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CFA 5-Way Identity / M5 Deterministic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5 &amp; 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Public Comps &amp; Precedent M&amp;A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Form 10-K / DEFM14A / S-4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Level 2 &amp; Reg M-A 1015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7 &amp; 8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5-Year FCFF DCF &amp; Football Field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FY2024 (Form 10-K) Baseline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 &amp; ASC 260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9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Segments, 13F, Form 4 &amp; Debt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/ 13F-HR / Form 4 / 8-K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280, ASC 470 &amp; § 13(f)/16(a)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SOLIQRA INSTITUTIONAL VERIFICATION SEAL • https://soliqra.com • CIK 0000789019 • Accession #0000950170-24-087843 • OWASP CWE-1236 Protected   •   SHA-256: bbea10837ac03e3e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liqra Institutional Navy Theme">
  <a:themeElements>
    <a:clrScheme name="Soliqra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0284C7"/>
      </a:accent1>
      <a:accent2>
        <a:srgbClr val="0D9488"/>
      </a:accent2>
      <a:accent3>
        <a:srgbClr val="38BDF8"/>
      </a:accent3>
      <a:accent4>
        <a:srgbClr val="D97706"/>
      </a:accent4>
      <a:accent5>
        <a:srgbClr val="475569"/>
      </a:accent5>
      <a:accent6>
        <a:srgbClr val="64748B"/>
      </a:accent6>
      <a:hlink>
        <a:srgbClr val="0284C7"/>
      </a:hlink>
      <a:folHlink>
        <a:srgbClr val="0D9488"/>
      </a:folHlink>
    </a:clrScheme>
    <a:fontScheme name="Soliqra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oliqraFm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Soliqra Institutional Pitchbook &amp; Deal-Room Engine (M25)</Application>
  <PresentationFormat>Widescreen</PresentationFormat>
  <Slides>10</Slides>
  <Notes>0</Notes>
  <HiddenSlides>0</HiddenSlides>
  <MMClips>0</MMClips>
  <ScaleCrop>false</ScaleCrop>
  <Company>Soliqra Financial Intelligence (https://soliqra.com)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Corp (MSFT) — Board Special Committee Fairness Opinion &amp; Cloud M&amp;A Defense (Reg M-A 1015)</dc:title>
  <dc:subject>Soliqra Institutional Pitchbook &amp; Deal-Room Automation Engine (M25) — MSFT</dc:subject>
  <dc:creator>Soliqra Financial Intelligence (https://soliqra.com)</dc:creator>
  <cp:keywords>Soliqra, SEC EDGAR, MSFT, CIK 0000789019, Accession 0000950170-24-087843, SHA256:bbea10837ac03e3ebf2867b422205e1a180747062b4f725e5933f271ad8c8b4e</cp:keywords>
  <dc:description>Verified Institutional Pitchbook synthesized by Soliqra (https://soliqra.com) with SHA-256 lineage bbea10837ac03e3ebf2867b422205e1a180747062b4f725e5933f271ad8c8b4e.</dc:description>
  <cp:lastModifiedBy>Soliqra Financial Intelligence</cp:lastModifiedBy>
  <cp:revision>1</cp:revision>
  <dcterms:created xsi:type="dcterms:W3CDTF">2026-11-04T23:42:16Z</dcterms:created>
  <dcterms:modified xsi:type="dcterms:W3CDTF">2026-11-04T23:42:16Z</dcterms:modified>
</cp:coreProperties>
</file>